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6858000" cx="9144000"/>
  <p:notesSz cx="6858000" cy="9144000"/>
  <p:embeddedFontLst>
    <p:embeddedFont>
      <p:font typeface="PT Sans Narrow"/>
      <p:regular r:id="rId52"/>
      <p:bold r:id="rId53"/>
    </p:embeddedFont>
    <p:embeddedFont>
      <p:font typeface="Open Sans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PTSansNarrow-bold.fntdata"/><Relationship Id="rId52" Type="http://schemas.openxmlformats.org/officeDocument/2006/relationships/font" Target="fonts/PTSansNarrow-regular.fntdata"/><Relationship Id="rId11" Type="http://schemas.openxmlformats.org/officeDocument/2006/relationships/slide" Target="slides/slide6.xml"/><Relationship Id="rId55" Type="http://schemas.openxmlformats.org/officeDocument/2006/relationships/font" Target="fonts/OpenSans-bold.fntdata"/><Relationship Id="rId10" Type="http://schemas.openxmlformats.org/officeDocument/2006/relationships/slide" Target="slides/slide5.xml"/><Relationship Id="rId54" Type="http://schemas.openxmlformats.org/officeDocument/2006/relationships/font" Target="fonts/OpenSans-regular.fntdata"/><Relationship Id="rId13" Type="http://schemas.openxmlformats.org/officeDocument/2006/relationships/slide" Target="slides/slide8.xml"/><Relationship Id="rId57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56" Type="http://schemas.openxmlformats.org/officeDocument/2006/relationships/font" Target="fonts/Open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f9e9a4f2f_2_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f9e9a4f2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f9e9a4f2f_2_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f9e9a4f2f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9f9e9a4f2f_2_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9f9e9a4f2f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f9e9a4f2f_0_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f9e9a4f2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f9e9a4f2f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f9e9a4f2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f9e9a4f2f_0_5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f9e9a4f2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f9e9a4f2f_0_6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f9e9a4f2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f9e9a4f2f_0_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f9e9a4f2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f9e9a4f2f_0_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f9e9a4f2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f9e9a4f2f_0_9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9f9e9a4f2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0cd568742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0cd5687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9f9e9a4f2f_0_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9f9e9a4f2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54b5bf795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54b5bf7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54b5bf795_1_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a54b5bf79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54b5bf795_1_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54b5bf795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9f9e9a4f2f_0_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9f9e9a4f2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f9e9a4f2f_4_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9f9e9a4f2f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f9e9a4f2f_4_1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9f9e9a4f2f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f9e9a4f2f_4_2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9f9e9a4f2f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f9e9a4f2f_0_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f9e9a4f2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54b5bf795_2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54b5bf795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54b5bf795_2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54b5bf79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54b5bf795_2_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54b5bf795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54b5bf795_2_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a54b5bf795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54b5bf795_2_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a54b5bf795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54b5bf795_2_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54b5bf795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54b5bf795_2_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54b5bf795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0cd568742_0_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a0cd56874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1a2e58521_0_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1a2e5852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a1a2e58521_0_4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a1a2e5852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a1a2e58521_0_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a1a2e5852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c3184bd53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c3184bd5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f9e9a4f2f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f9e9a4f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1a573f4a4_4_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1a573f4a4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a0cd568742_0_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a0cd56874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a0cd568742_0_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a0cd56874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https://1.bp.blogspot.com/-JdnTarNbitQ/WhGKHp4tQNI/AAAAAAAAGuc/IQVPp8xw-YU0sXrjKoa-ZDJywf-LZUjfwCLcBGAs/s1600/_MG_411.jpg</a:t>
            </a:r>
            <a:endParaRPr sz="8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0cd568742_0_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a0cd56874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a0cd568742_0_2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a0cd56874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9c3184bd53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9c3184bd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9c3184bd53_0_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9c3184bd5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f9e9a4f2f_0_10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f9e9a4f2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f9fa9d22f_0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9f9fa9d22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f9fa9d22f_0_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9f9fa9d22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f9fa9d22f_0_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f9fa9d22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f9e9a4f2f_0_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f9e9a4f2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4235850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421100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362666"/>
            <a:ext cx="7136668" cy="203195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5292001"/>
            <a:ext cx="7136668" cy="203195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3800052"/>
            <a:ext cx="48705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739800"/>
            <a:ext cx="8520600" cy="20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3994200"/>
            <a:ext cx="8520600" cy="14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3429200"/>
            <a:ext cx="9144000" cy="34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688233"/>
            <a:ext cx="39999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688233"/>
            <a:ext cx="39999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701800"/>
            <a:ext cx="56136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386233"/>
            <a:ext cx="4045200" cy="22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36358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5640967"/>
            <a:ext cx="5998800" cy="7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Relationship Id="rId6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google.com/recaptcha/admin/site/433485902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954685"/>
            <a:ext cx="7136700" cy="13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Fun Taiwan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/>
              <a:t>(</a:t>
            </a:r>
            <a:r>
              <a:rPr lang="zh-TW" sz="3500"/>
              <a:t>暫定</a:t>
            </a:r>
            <a:r>
              <a:rPr lang="zh-TW" sz="3500"/>
              <a:t>)</a:t>
            </a:r>
            <a:endParaRPr sz="35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3571452"/>
            <a:ext cx="48705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第三組 2020.10.27</a:t>
            </a:r>
            <a:endParaRPr sz="170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謝詠嘉（技術長）、高之軒、陳宇河 </a:t>
            </a:r>
            <a:endParaRPr sz="170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黃柏澔、鍾佳伶（組長）、王柏翔 </a:t>
            </a:r>
            <a:endParaRPr sz="170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網頁操作- 黃柏澔 (旅宿)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078833"/>
            <a:ext cx="8520600" cy="440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8820"/>
            <a:ext cx="9143999" cy="542745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/>
          <p:nvPr/>
        </p:nvSpPr>
        <p:spPr>
          <a:xfrm>
            <a:off x="1712075" y="2447225"/>
            <a:ext cx="1741200" cy="44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3627275" y="2447225"/>
            <a:ext cx="1170600" cy="44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107225" y="2447225"/>
            <a:ext cx="1325100" cy="44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 txBox="1"/>
          <p:nvPr/>
        </p:nvSpPr>
        <p:spPr>
          <a:xfrm>
            <a:off x="2592300" y="1973250"/>
            <a:ext cx="27375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選擇使用何種方式查詢住宿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網頁操作- 黃柏澔 (旅宿)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078833"/>
            <a:ext cx="8520600" cy="440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-1760" l="0" r="0" t="1760"/>
          <a:stretch/>
        </p:blipFill>
        <p:spPr>
          <a:xfrm>
            <a:off x="0" y="1078818"/>
            <a:ext cx="9143999" cy="493316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/>
          <p:nvPr/>
        </p:nvSpPr>
        <p:spPr>
          <a:xfrm>
            <a:off x="6529150" y="3762725"/>
            <a:ext cx="938100" cy="415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3"/>
          <p:cNvSpPr txBox="1"/>
          <p:nvPr/>
        </p:nvSpPr>
        <p:spPr>
          <a:xfrm>
            <a:off x="5852025" y="2863150"/>
            <a:ext cx="31050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查詢後點擊可觀看該旅館的詳細資訊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7525425" y="3762725"/>
            <a:ext cx="870600" cy="415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" name="Google Shape;146;p23"/>
          <p:cNvCxnSpPr>
            <a:stCxn id="145" idx="3"/>
          </p:cNvCxnSpPr>
          <p:nvPr/>
        </p:nvCxnSpPr>
        <p:spPr>
          <a:xfrm>
            <a:off x="8396025" y="3970625"/>
            <a:ext cx="96600" cy="145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" name="Google Shape;147;p23"/>
          <p:cNvSpPr txBox="1"/>
          <p:nvPr/>
        </p:nvSpPr>
        <p:spPr>
          <a:xfrm>
            <a:off x="7099825" y="5561850"/>
            <a:ext cx="17325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訂房功能尚未完成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網頁操作- 黃柏澔 (旅宿)</a:t>
            </a:r>
            <a:endParaRPr/>
          </a:p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11700" y="1078833"/>
            <a:ext cx="8520600" cy="440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0" y="1209100"/>
            <a:ext cx="9100501" cy="56488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/>
        </p:nvSpPr>
        <p:spPr>
          <a:xfrm>
            <a:off x="1034975" y="865475"/>
            <a:ext cx="20310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詳細資訊頁面</a:t>
            </a:r>
            <a:endParaRPr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</a:t>
            </a:r>
            <a:r>
              <a:rPr lang="zh-TW"/>
              <a:t> - 鍾佳伶 (餐廳)</a:t>
            </a:r>
            <a:endParaRPr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11700" y="1227158"/>
            <a:ext cx="8520600" cy="440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5297"/>
            <a:ext cx="9143999" cy="420740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/>
          <p:nvPr/>
        </p:nvSpPr>
        <p:spPr>
          <a:xfrm>
            <a:off x="2581825" y="1155575"/>
            <a:ext cx="507300" cy="943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 txBox="1"/>
          <p:nvPr/>
        </p:nvSpPr>
        <p:spPr>
          <a:xfrm>
            <a:off x="3089125" y="910550"/>
            <a:ext cx="2662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點選可進入查詢餐廳頁面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 - 鍾佳伶 (餐廳)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1227158"/>
            <a:ext cx="8520600" cy="440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6623"/>
            <a:ext cx="9143997" cy="388475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/>
          <p:nvPr/>
        </p:nvSpPr>
        <p:spPr>
          <a:xfrm>
            <a:off x="3088975" y="2485800"/>
            <a:ext cx="3169800" cy="1064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6"/>
          <p:cNvSpPr txBox="1"/>
          <p:nvPr/>
        </p:nvSpPr>
        <p:spPr>
          <a:xfrm>
            <a:off x="311700" y="967925"/>
            <a:ext cx="2662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餐廳查詢頁面</a:t>
            </a:r>
            <a:endParaRPr sz="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6408625" y="2558775"/>
            <a:ext cx="26625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可選地區查詢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也可透過關鍵字查詢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 - 鍾佳伶 (餐廳)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11700" y="1227158"/>
            <a:ext cx="8520600" cy="440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31947"/>
            <a:ext cx="9143997" cy="478625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/>
          <p:nvPr/>
        </p:nvSpPr>
        <p:spPr>
          <a:xfrm>
            <a:off x="1671250" y="5226425"/>
            <a:ext cx="5739900" cy="51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7"/>
          <p:cNvSpPr txBox="1"/>
          <p:nvPr/>
        </p:nvSpPr>
        <p:spPr>
          <a:xfrm>
            <a:off x="311700" y="967925"/>
            <a:ext cx="2662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餐廳</a:t>
            </a:r>
            <a:r>
              <a:rPr b="1" lang="zh-TW" sz="2000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主頁面</a:t>
            </a:r>
            <a:endParaRPr sz="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4679725" y="4836750"/>
            <a:ext cx="26625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按下Booking進入訂餐頁面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 - 鍾佳伶 (餐廳)</a:t>
            </a:r>
            <a:endParaRPr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311700" y="1227158"/>
            <a:ext cx="8520600" cy="440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9600"/>
            <a:ext cx="9144003" cy="472840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/>
          <p:nvPr/>
        </p:nvSpPr>
        <p:spPr>
          <a:xfrm>
            <a:off x="3065925" y="3048000"/>
            <a:ext cx="3515700" cy="223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8"/>
          <p:cNvSpPr txBox="1"/>
          <p:nvPr/>
        </p:nvSpPr>
        <p:spPr>
          <a:xfrm>
            <a:off x="633450" y="3601950"/>
            <a:ext cx="2662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填選訂餐訊息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按confirm後，資料寫入DB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訂單成立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311700" y="967925"/>
            <a:ext cx="51978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需登入會員才能訂餐 (會員帳號/密碼：iii/iii)</a:t>
            </a:r>
            <a:endParaRPr sz="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 - 鍾佳伶 (餐廳)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11700" y="1227158"/>
            <a:ext cx="8520600" cy="440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36914"/>
            <a:ext cx="9144003" cy="474617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/>
        </p:nvSpPr>
        <p:spPr>
          <a:xfrm>
            <a:off x="311700" y="967925"/>
            <a:ext cx="2662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訂單成立</a:t>
            </a:r>
            <a:r>
              <a:rPr b="1" lang="zh-TW" sz="2000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頁面</a:t>
            </a:r>
            <a:endParaRPr sz="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 - 鍾佳伶 (餐廳)</a:t>
            </a:r>
            <a:endParaRPr/>
          </a:p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311700" y="1227158"/>
            <a:ext cx="8520600" cy="440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0592"/>
            <a:ext cx="9143998" cy="534361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/>
        </p:nvSpPr>
        <p:spPr>
          <a:xfrm>
            <a:off x="311700" y="891725"/>
            <a:ext cx="5128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餐廳</a:t>
            </a:r>
            <a:r>
              <a:rPr b="1" lang="zh-TW" sz="2000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會員</a:t>
            </a:r>
            <a:r>
              <a:rPr b="1" lang="zh-TW" sz="2000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頁面 (</a:t>
            </a:r>
            <a:r>
              <a:rPr b="1" lang="zh-TW" sz="2000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餐廳帳號/密碼：Iring29/iii)</a:t>
            </a:r>
            <a:endParaRPr sz="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" name="Google Shape;211;p30"/>
          <p:cNvSpPr/>
          <p:nvPr/>
        </p:nvSpPr>
        <p:spPr>
          <a:xfrm>
            <a:off x="6973250" y="3354075"/>
            <a:ext cx="956700" cy="518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0"/>
          <p:cNvSpPr txBox="1"/>
          <p:nvPr/>
        </p:nvSpPr>
        <p:spPr>
          <a:xfrm>
            <a:off x="5682350" y="3924675"/>
            <a:ext cx="28350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點選修改進入修改餐廳資訊頁面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 - 鍾佳伶 (餐廳)</a:t>
            </a:r>
            <a:endParaRPr/>
          </a:p>
        </p:txBody>
      </p:sp>
      <p:sp>
        <p:nvSpPr>
          <p:cNvPr id="218" name="Google Shape;218;p31"/>
          <p:cNvSpPr txBox="1"/>
          <p:nvPr>
            <p:ph idx="1" type="body"/>
          </p:nvPr>
        </p:nvSpPr>
        <p:spPr>
          <a:xfrm>
            <a:off x="830375" y="1838058"/>
            <a:ext cx="8520600" cy="440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1211"/>
            <a:ext cx="9144000" cy="522717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1"/>
          <p:cNvSpPr txBox="1"/>
          <p:nvPr/>
        </p:nvSpPr>
        <p:spPr>
          <a:xfrm>
            <a:off x="311700" y="891725"/>
            <a:ext cx="5128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餐廳資訊頁面</a:t>
            </a:r>
            <a:endParaRPr sz="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分工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078833"/>
            <a:ext cx="8520600" cy="440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●"/>
            </a:pPr>
            <a:r>
              <a:rPr lang="zh-TW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高之軒 (</a:t>
            </a:r>
            <a:r>
              <a:rPr lang="zh-TW" sz="15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登入 註冊</a:t>
            </a:r>
            <a:r>
              <a:rPr lang="zh-TW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16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登入 註冊 會員資料維護 店家資料填寫 查詢會員訂單</a:t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●"/>
            </a:pPr>
            <a:r>
              <a:rPr lang="zh-TW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黃柏澔 (旅宿)</a:t>
            </a:r>
            <a:endParaRPr sz="16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查詢飯店/旅館/民宿 資訊、飯店業者個人頁面</a:t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●"/>
            </a:pPr>
            <a:r>
              <a:rPr lang="zh-TW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鍾佳伶 (</a:t>
            </a:r>
            <a:r>
              <a:rPr lang="zh-TW" sz="16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餐廳)</a:t>
            </a:r>
            <a:endParaRPr sz="16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查詢餐廳資訊、訂餐廳、刪除訂單、餐廳業者資料維護</a:t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●"/>
            </a:pPr>
            <a:r>
              <a:rPr lang="zh-TW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王柏翔 (</a:t>
            </a:r>
            <a:r>
              <a:rPr lang="zh-TW" sz="16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交通</a:t>
            </a:r>
            <a:r>
              <a:rPr lang="zh-TW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16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查詢高鐵資訊、提供訂高鐵票、訂單查詢</a:t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●"/>
            </a:pPr>
            <a:r>
              <a:rPr lang="zh-TW" sz="16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陳宇河 (論壇)</a:t>
            </a:r>
            <a:endParaRPr sz="160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旅遊心得分享、會員已發佈文章查詢、按文章類型顯示文章列表、發表文章評論</a:t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●"/>
            </a:pPr>
            <a:r>
              <a:rPr lang="zh-TW" sz="16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謝詠嘉 (景點、行程、客服)</a:t>
            </a:r>
            <a:endParaRPr sz="160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主頁面，套裝行程，客制化行程，關鍵字搜尋，推薦系統，客服對話</a:t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29622" l="22396" r="0" t="0"/>
          <a:stretch/>
        </p:blipFill>
        <p:spPr>
          <a:xfrm>
            <a:off x="1737175" y="212375"/>
            <a:ext cx="7324352" cy="54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0800" y="890875"/>
            <a:ext cx="1360725" cy="4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</a:t>
            </a:r>
            <a:r>
              <a:rPr lang="zh-TW"/>
              <a:t>作- 王柏翔 (交通)</a:t>
            </a:r>
            <a:endParaRPr/>
          </a:p>
        </p:txBody>
      </p:sp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311700" y="1078833"/>
            <a:ext cx="8520600" cy="440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5297"/>
            <a:ext cx="9143999" cy="4207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網頁操作- 王柏翔 (交通)</a:t>
            </a:r>
            <a:endParaRPr/>
          </a:p>
        </p:txBody>
      </p:sp>
      <p:sp>
        <p:nvSpPr>
          <p:cNvPr id="233" name="Google Shape;233;p33"/>
          <p:cNvSpPr txBox="1"/>
          <p:nvPr>
            <p:ph idx="1" type="body"/>
          </p:nvPr>
        </p:nvSpPr>
        <p:spPr>
          <a:xfrm>
            <a:off x="311700" y="1078833"/>
            <a:ext cx="8520600" cy="440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38" y="1844075"/>
            <a:ext cx="8901124" cy="316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網頁操作- 王柏翔 (交通)</a:t>
            </a:r>
            <a:endParaRPr/>
          </a:p>
        </p:txBody>
      </p:sp>
      <p:sp>
        <p:nvSpPr>
          <p:cNvPr id="240" name="Google Shape;240;p34"/>
          <p:cNvSpPr txBox="1"/>
          <p:nvPr>
            <p:ph idx="1" type="body"/>
          </p:nvPr>
        </p:nvSpPr>
        <p:spPr>
          <a:xfrm>
            <a:off x="311700" y="1078833"/>
            <a:ext cx="8520600" cy="440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6008"/>
            <a:ext cx="9144000" cy="3645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網頁操作- 王柏翔 (交通)</a:t>
            </a:r>
            <a:endParaRPr/>
          </a:p>
        </p:txBody>
      </p:sp>
      <p:sp>
        <p:nvSpPr>
          <p:cNvPr id="247" name="Google Shape;247;p35"/>
          <p:cNvSpPr txBox="1"/>
          <p:nvPr>
            <p:ph idx="1" type="body"/>
          </p:nvPr>
        </p:nvSpPr>
        <p:spPr>
          <a:xfrm>
            <a:off x="311700" y="1078833"/>
            <a:ext cx="8520600" cy="440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70539"/>
            <a:ext cx="9143999" cy="3345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</a:t>
            </a:r>
            <a:r>
              <a:rPr lang="zh-TW"/>
              <a:t> - 陳宇河 (論壇)</a:t>
            </a:r>
            <a:endParaRPr/>
          </a:p>
        </p:txBody>
      </p:sp>
      <p:sp>
        <p:nvSpPr>
          <p:cNvPr id="254" name="Google Shape;254;p36"/>
          <p:cNvSpPr txBox="1"/>
          <p:nvPr>
            <p:ph idx="1" type="body"/>
          </p:nvPr>
        </p:nvSpPr>
        <p:spPr>
          <a:xfrm>
            <a:off x="311700" y="1078833"/>
            <a:ext cx="8520600" cy="440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25" y="1779950"/>
            <a:ext cx="8624349" cy="10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6"/>
          <p:cNvSpPr/>
          <p:nvPr/>
        </p:nvSpPr>
        <p:spPr>
          <a:xfrm>
            <a:off x="8454300" y="1362800"/>
            <a:ext cx="300000" cy="511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6"/>
          <p:cNvSpPr txBox="1"/>
          <p:nvPr/>
        </p:nvSpPr>
        <p:spPr>
          <a:xfrm>
            <a:off x="7800475" y="1041800"/>
            <a:ext cx="12834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進入論壇主頁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 - 陳宇河 (論壇)</a:t>
            </a:r>
            <a:endParaRPr/>
          </a:p>
        </p:txBody>
      </p:sp>
      <p:sp>
        <p:nvSpPr>
          <p:cNvPr id="263" name="Google Shape;263;p37"/>
          <p:cNvSpPr txBox="1"/>
          <p:nvPr>
            <p:ph idx="1" type="body"/>
          </p:nvPr>
        </p:nvSpPr>
        <p:spPr>
          <a:xfrm>
            <a:off x="311700" y="1078833"/>
            <a:ext cx="8520600" cy="440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500" y="1078825"/>
            <a:ext cx="6004051" cy="514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7"/>
          <p:cNvSpPr/>
          <p:nvPr/>
        </p:nvSpPr>
        <p:spPr>
          <a:xfrm>
            <a:off x="7389400" y="5845350"/>
            <a:ext cx="691800" cy="230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7"/>
          <p:cNvSpPr txBox="1"/>
          <p:nvPr/>
        </p:nvSpPr>
        <p:spPr>
          <a:xfrm>
            <a:off x="8141375" y="4592050"/>
            <a:ext cx="481200" cy="10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點擊可進入文章頁面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 - 陳宇河 (論壇)</a:t>
            </a:r>
            <a:endParaRPr/>
          </a:p>
        </p:txBody>
      </p:sp>
      <p:sp>
        <p:nvSpPr>
          <p:cNvPr id="272" name="Google Shape;272;p38"/>
          <p:cNvSpPr txBox="1"/>
          <p:nvPr>
            <p:ph idx="1" type="body"/>
          </p:nvPr>
        </p:nvSpPr>
        <p:spPr>
          <a:xfrm>
            <a:off x="311700" y="1078833"/>
            <a:ext cx="8520600" cy="440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404" y="1155575"/>
            <a:ext cx="7339534" cy="512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8"/>
          <p:cNvSpPr txBox="1"/>
          <p:nvPr/>
        </p:nvSpPr>
        <p:spPr>
          <a:xfrm>
            <a:off x="3599450" y="4832650"/>
            <a:ext cx="24264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需登入才能發表評論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2777450" y="1744575"/>
            <a:ext cx="38499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文章分類可以連結到分類搜尋文章結果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6" name="Google Shape;276;p38"/>
          <p:cNvCxnSpPr>
            <a:stCxn id="275" idx="1"/>
          </p:cNvCxnSpPr>
          <p:nvPr/>
        </p:nvCxnSpPr>
        <p:spPr>
          <a:xfrm flipH="1">
            <a:off x="2506550" y="1970175"/>
            <a:ext cx="2709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 - 陳宇河 (論壇)</a:t>
            </a:r>
            <a:endParaRPr/>
          </a:p>
        </p:txBody>
      </p:sp>
      <p:sp>
        <p:nvSpPr>
          <p:cNvPr id="282" name="Google Shape;282;p39"/>
          <p:cNvSpPr txBox="1"/>
          <p:nvPr>
            <p:ph idx="1" type="body"/>
          </p:nvPr>
        </p:nvSpPr>
        <p:spPr>
          <a:xfrm>
            <a:off x="311700" y="1078833"/>
            <a:ext cx="8520600" cy="440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25" y="1561325"/>
            <a:ext cx="7872624" cy="478529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9"/>
          <p:cNvSpPr txBox="1"/>
          <p:nvPr/>
        </p:nvSpPr>
        <p:spPr>
          <a:xfrm>
            <a:off x="531400" y="1078825"/>
            <a:ext cx="356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文章發佈頁面(需登入)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</a:t>
            </a:r>
            <a:r>
              <a:rPr lang="zh-TW"/>
              <a:t>作 - 謝詠嘉 (景點、行程、客服)</a:t>
            </a:r>
            <a:endParaRPr/>
          </a:p>
        </p:txBody>
      </p:sp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311700" y="1078833"/>
            <a:ext cx="8520600" cy="440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5297"/>
            <a:ext cx="9143999" cy="4207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576" y="408638"/>
            <a:ext cx="6462175" cy="60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9011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資料庫匯入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822573"/>
            <a:ext cx="8520600" cy="57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執行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/sql/export3.sql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建立user 帳號:iii_team_dba 密碼:iiidba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建立table: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400"/>
              <a:t>ACCOUNT、IDENTITY、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400"/>
              <a:t>CARRENTALCOMPANY、HIGHSPEEDRAIL、T_ORDER_LIST、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400"/>
              <a:t>HOTEL、H_ORDER_LIST、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400"/>
              <a:t>F_ARTICLE、F_ART_TYPE、F_COMMENT、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400"/>
              <a:t>RESTAURANT、R_ORDER_LIST、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400"/>
              <a:t>ATTRACTION、TRAVEL_SET、TRAVEL_ELE_C、TRAVEL_ELE_R、TRAVEL_ELE_H、TRAVEL_ELE_A、ORDER_TABLE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6211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6508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300" y="152400"/>
            <a:ext cx="5947740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837" y="0"/>
            <a:ext cx="8392127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1583"/>
            <a:ext cx="9143999" cy="5111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資料庫Table   </a:t>
            </a:r>
            <a:r>
              <a:rPr lang="zh-TW" sz="2000"/>
              <a:t>執行 /III_Team_Project/sql/export3.sql</a:t>
            </a:r>
            <a:endParaRPr/>
          </a:p>
        </p:txBody>
      </p:sp>
      <p:sp>
        <p:nvSpPr>
          <p:cNvPr id="327" name="Google Shape;327;p47"/>
          <p:cNvSpPr txBox="1"/>
          <p:nvPr>
            <p:ph idx="1" type="body"/>
          </p:nvPr>
        </p:nvSpPr>
        <p:spPr>
          <a:xfrm>
            <a:off x="311700" y="1459825"/>
            <a:ext cx="28497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zh-TW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高之軒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ACCOUNT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IDENTITY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zh-TW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王柏翔 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CARRENTALCOMPANY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HIGHSPEEDRAIL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T_ORDER_LIST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7"/>
          <p:cNvSpPr txBox="1"/>
          <p:nvPr>
            <p:ph idx="1" type="body"/>
          </p:nvPr>
        </p:nvSpPr>
        <p:spPr>
          <a:xfrm>
            <a:off x="5982650" y="1459825"/>
            <a:ext cx="26679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zh-TW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鍾佳伶</a:t>
            </a:r>
            <a:r>
              <a:rPr lang="zh-TW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900"/>
              <a:buFont typeface="Arial"/>
              <a:buChar char="○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RESTAURANT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900"/>
              <a:buFont typeface="Arial"/>
              <a:buChar char="○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R_ORDER_LIST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zh-TW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謝詠嘉</a:t>
            </a:r>
            <a:endParaRPr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900"/>
              <a:buFont typeface="Arial"/>
              <a:buChar char="○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ATTRACTION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900"/>
              <a:buFont typeface="Arial"/>
              <a:buChar char="○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TRAVEL_SET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900"/>
              <a:buFont typeface="Arial"/>
              <a:buChar char="○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TRAVEL_ELE_C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900"/>
              <a:buFont typeface="Arial"/>
              <a:buChar char="○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TRAVEL_ELE_R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900"/>
              <a:buFont typeface="Arial"/>
              <a:buChar char="○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TRAVEL_ELE_H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900"/>
              <a:buFont typeface="Arial"/>
              <a:buChar char="○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TRAVEL_ELE_A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900"/>
              <a:buFont typeface="Arial"/>
              <a:buChar char="○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ORDER_TABLE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7"/>
          <p:cNvSpPr txBox="1"/>
          <p:nvPr>
            <p:ph idx="1" type="body"/>
          </p:nvPr>
        </p:nvSpPr>
        <p:spPr>
          <a:xfrm>
            <a:off x="3314700" y="1459825"/>
            <a:ext cx="26679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zh-TW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黃柏澔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HOTEL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H_ORDER_LIST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zh-TW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陳宇河</a:t>
            </a:r>
            <a:endParaRPr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F_ARTICLE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F_ART_TYPE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F_COMMENT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資料庫Table</a:t>
            </a:r>
            <a:endParaRPr/>
          </a:p>
        </p:txBody>
      </p:sp>
      <p:pic>
        <p:nvPicPr>
          <p:cNvPr id="335" name="Google Shape;3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75" y="903025"/>
            <a:ext cx="4526899" cy="271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875" y="3619176"/>
            <a:ext cx="4526899" cy="317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1575" y="914665"/>
            <a:ext cx="4526899" cy="3607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5375" y="4537600"/>
            <a:ext cx="4643026" cy="212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資料庫Table</a:t>
            </a:r>
            <a:endParaRPr/>
          </a:p>
        </p:txBody>
      </p:sp>
      <p:pic>
        <p:nvPicPr>
          <p:cNvPr id="344" name="Google Shape;3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50" y="904575"/>
            <a:ext cx="5094302" cy="24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50" y="3342550"/>
            <a:ext cx="5094299" cy="2198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8625" y="4673600"/>
            <a:ext cx="5965376" cy="208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6200" y="1393325"/>
            <a:ext cx="4139124" cy="328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0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資料庫Table</a:t>
            </a:r>
            <a:endParaRPr/>
          </a:p>
        </p:txBody>
      </p:sp>
      <p:pic>
        <p:nvPicPr>
          <p:cNvPr id="353" name="Google Shape;35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0" y="2956250"/>
            <a:ext cx="5138051" cy="373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750" y="0"/>
            <a:ext cx="4674001" cy="38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註冊</a:t>
            </a:r>
            <a:endParaRPr/>
          </a:p>
        </p:txBody>
      </p:sp>
      <p:sp>
        <p:nvSpPr>
          <p:cNvPr id="360" name="Google Shape;360;p51"/>
          <p:cNvSpPr txBox="1"/>
          <p:nvPr>
            <p:ph idx="1" type="body"/>
          </p:nvPr>
        </p:nvSpPr>
        <p:spPr>
          <a:xfrm>
            <a:off x="311700" y="10026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一般會員 業者(餐廳、住宿、交通)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一般會員填寫基本資料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業者依照分類填寫相關店家資料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密碼進行雜湊演算存入資料庫</a:t>
            </a:r>
            <a:endParaRPr/>
          </a:p>
        </p:txBody>
      </p:sp>
      <p:pic>
        <p:nvPicPr>
          <p:cNvPr id="361" name="Google Shape;3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949" y="2487026"/>
            <a:ext cx="6501799" cy="38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900"/>
              <a:t>執行 </a:t>
            </a:r>
            <a:r>
              <a:rPr lang="zh-TW" sz="2900">
                <a:solidFill>
                  <a:srgbClr val="EF6C00"/>
                </a:solidFill>
                <a:latin typeface="Arial"/>
                <a:ea typeface="Arial"/>
                <a:cs typeface="Arial"/>
                <a:sym typeface="Arial"/>
              </a:rPr>
              <a:t>/III_Team_Project/WebContent/index.jsp</a:t>
            </a:r>
            <a:endParaRPr sz="2900"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-57150" y="1155583"/>
            <a:ext cx="8520600" cy="440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0097"/>
            <a:ext cx="9143999" cy="4207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2"/>
          <p:cNvSpPr txBox="1"/>
          <p:nvPr>
            <p:ph type="title"/>
          </p:nvPr>
        </p:nvSpPr>
        <p:spPr>
          <a:xfrm>
            <a:off x="311700" y="44641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登入</a:t>
            </a:r>
            <a:endParaRPr/>
          </a:p>
        </p:txBody>
      </p:sp>
      <p:sp>
        <p:nvSpPr>
          <p:cNvPr id="367" name="Google Shape;367;p52"/>
          <p:cNvSpPr txBox="1"/>
          <p:nvPr>
            <p:ph idx="1" type="body"/>
          </p:nvPr>
        </p:nvSpPr>
        <p:spPr>
          <a:xfrm>
            <a:off x="416400" y="4291825"/>
            <a:ext cx="84159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移除session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2"/>
          <p:cNvSpPr txBox="1"/>
          <p:nvPr>
            <p:ph type="title"/>
          </p:nvPr>
        </p:nvSpPr>
        <p:spPr>
          <a:xfrm>
            <a:off x="311700" y="1921447"/>
            <a:ext cx="8520600" cy="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個人頁面</a:t>
            </a:r>
            <a:endParaRPr/>
          </a:p>
        </p:txBody>
      </p:sp>
      <p:sp>
        <p:nvSpPr>
          <p:cNvPr id="369" name="Google Shape;369;p52"/>
          <p:cNvSpPr txBox="1"/>
          <p:nvPr>
            <p:ph idx="1" type="body"/>
          </p:nvPr>
        </p:nvSpPr>
        <p:spPr>
          <a:xfrm>
            <a:off x="146950" y="2582675"/>
            <a:ext cx="8415900" cy="10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會員資料檢視、修改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顯示行程訂單、點選詳細訂單列出餐廳、住宿、交通各自訂單(ajax)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2"/>
          <p:cNvSpPr txBox="1"/>
          <p:nvPr>
            <p:ph type="title"/>
          </p:nvPr>
        </p:nvSpPr>
        <p:spPr>
          <a:xfrm>
            <a:off x="311700" y="36740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登出</a:t>
            </a:r>
            <a:endParaRPr/>
          </a:p>
        </p:txBody>
      </p:sp>
      <p:sp>
        <p:nvSpPr>
          <p:cNvPr id="371" name="Google Shape;371;p52"/>
          <p:cNvSpPr txBox="1"/>
          <p:nvPr>
            <p:ph idx="1" type="body"/>
          </p:nvPr>
        </p:nvSpPr>
        <p:spPr>
          <a:xfrm>
            <a:off x="299350" y="1021725"/>
            <a:ext cx="84159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u="sng">
                <a:solidFill>
                  <a:schemeClr val="hlink"/>
                </a:solidFill>
                <a:hlinkClick r:id="rId3"/>
              </a:rPr>
              <a:t>登入驗證</a:t>
            </a:r>
            <a:r>
              <a:rPr lang="zh-TW"/>
              <a:t>、建立session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依照會員身分(一般、業者)顯示不同選項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3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旅宿</a:t>
            </a:r>
            <a:endParaRPr/>
          </a:p>
        </p:txBody>
      </p:sp>
      <p:sp>
        <p:nvSpPr>
          <p:cNvPr id="377" name="Google Shape;377;p53"/>
          <p:cNvSpPr txBox="1"/>
          <p:nvPr>
            <p:ph idx="1" type="body"/>
          </p:nvPr>
        </p:nvSpPr>
        <p:spPr>
          <a:xfrm>
            <a:off x="311700" y="1013208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一般使用者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飯店查詢</a:t>
            </a:r>
            <a:r>
              <a:rPr lang="zh-TW"/>
              <a:t>：關鍵字/地區/住宿類型(飯店/民宿/汽車旅館)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詳細</a:t>
            </a:r>
            <a:r>
              <a:rPr lang="zh-TW"/>
              <a:t>：查詢結果顯示簡易資訊，可以點選查看更多資訊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店家頁面</a:t>
            </a:r>
            <a:r>
              <a:rPr lang="zh-TW"/>
              <a:t>：業者擁有的店家頁面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3"/>
          <p:cNvSpPr txBox="1"/>
          <p:nvPr/>
        </p:nvSpPr>
        <p:spPr>
          <a:xfrm>
            <a:off x="433925" y="2317750"/>
            <a:ext cx="17781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Open Sans"/>
                <a:ea typeface="Open Sans"/>
                <a:cs typeface="Open Sans"/>
                <a:sym typeface="Open Sans"/>
              </a:rPr>
              <a:t>asx54630/HotelService.jsp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" name="Google Shape;379;p53"/>
          <p:cNvSpPr txBox="1"/>
          <p:nvPr/>
        </p:nvSpPr>
        <p:spPr>
          <a:xfrm>
            <a:off x="2790800" y="2320450"/>
            <a:ext cx="19998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Open Sans"/>
                <a:ea typeface="Open Sans"/>
                <a:cs typeface="Open Sans"/>
                <a:sym typeface="Open Sans"/>
              </a:rPr>
              <a:t>asx54630\HotelController.java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" name="Google Shape;380;p53"/>
          <p:cNvSpPr txBox="1"/>
          <p:nvPr/>
        </p:nvSpPr>
        <p:spPr>
          <a:xfrm>
            <a:off x="5439825" y="2320450"/>
            <a:ext cx="16809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asx54630\HotelDAO.java</a:t>
            </a:r>
            <a:endParaRPr sz="1000"/>
          </a:p>
        </p:txBody>
      </p:sp>
      <p:sp>
        <p:nvSpPr>
          <p:cNvPr id="381" name="Google Shape;381;p53"/>
          <p:cNvSpPr txBox="1"/>
          <p:nvPr/>
        </p:nvSpPr>
        <p:spPr>
          <a:xfrm>
            <a:off x="7747000" y="2444750"/>
            <a:ext cx="8256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latin typeface="Open Sans"/>
                <a:ea typeface="Open Sans"/>
                <a:cs typeface="Open Sans"/>
                <a:sym typeface="Open Sans"/>
              </a:rPr>
              <a:t>資料庫</a:t>
            </a:r>
            <a:endParaRPr sz="27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2" name="Google Shape;382;p53"/>
          <p:cNvCxnSpPr>
            <a:stCxn id="379" idx="1"/>
            <a:endCxn id="378" idx="3"/>
          </p:cNvCxnSpPr>
          <p:nvPr/>
        </p:nvCxnSpPr>
        <p:spPr>
          <a:xfrm rot="10800000">
            <a:off x="2212100" y="2481850"/>
            <a:ext cx="5787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53"/>
          <p:cNvCxnSpPr>
            <a:stCxn id="378" idx="3"/>
            <a:endCxn id="379" idx="1"/>
          </p:cNvCxnSpPr>
          <p:nvPr/>
        </p:nvCxnSpPr>
        <p:spPr>
          <a:xfrm>
            <a:off x="2212025" y="2481850"/>
            <a:ext cx="5787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53"/>
          <p:cNvCxnSpPr>
            <a:stCxn id="379" idx="3"/>
            <a:endCxn id="380" idx="1"/>
          </p:cNvCxnSpPr>
          <p:nvPr/>
        </p:nvCxnSpPr>
        <p:spPr>
          <a:xfrm>
            <a:off x="4790600" y="2484550"/>
            <a:ext cx="64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" name="Google Shape;385;p53"/>
          <p:cNvCxnSpPr>
            <a:stCxn id="380" idx="3"/>
          </p:cNvCxnSpPr>
          <p:nvPr/>
        </p:nvCxnSpPr>
        <p:spPr>
          <a:xfrm>
            <a:off x="7120725" y="2484550"/>
            <a:ext cx="497400" cy="16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" name="Google Shape;386;p53"/>
          <p:cNvCxnSpPr>
            <a:stCxn id="381" idx="1"/>
            <a:endCxn id="379" idx="2"/>
          </p:cNvCxnSpPr>
          <p:nvPr/>
        </p:nvCxnSpPr>
        <p:spPr>
          <a:xfrm rot="10800000">
            <a:off x="3790600" y="2648750"/>
            <a:ext cx="3956400" cy="79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7" name="Google Shape;387;p53"/>
          <p:cNvSpPr txBox="1"/>
          <p:nvPr/>
        </p:nvSpPr>
        <p:spPr>
          <a:xfrm>
            <a:off x="520400" y="2942025"/>
            <a:ext cx="21573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Open Sans"/>
                <a:ea typeface="Open Sans"/>
                <a:cs typeface="Open Sans"/>
                <a:sym typeface="Open Sans"/>
              </a:rPr>
              <a:t>asx54630\HotelServiceResult.jsp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8" name="Google Shape;388;p53"/>
          <p:cNvCxnSpPr>
            <a:stCxn id="379" idx="2"/>
            <a:endCxn id="387" idx="0"/>
          </p:cNvCxnSpPr>
          <p:nvPr/>
        </p:nvCxnSpPr>
        <p:spPr>
          <a:xfrm flipH="1">
            <a:off x="1599200" y="2648650"/>
            <a:ext cx="2191500" cy="29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" name="Google Shape;389;p53"/>
          <p:cNvSpPr txBox="1"/>
          <p:nvPr/>
        </p:nvSpPr>
        <p:spPr>
          <a:xfrm>
            <a:off x="758600" y="3429000"/>
            <a:ext cx="16809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Open Sans"/>
                <a:ea typeface="Open Sans"/>
                <a:cs typeface="Open Sans"/>
                <a:sym typeface="Open Sans"/>
              </a:rPr>
              <a:t>asx54630\MoreDetail.jsp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0" name="Google Shape;390;p53"/>
          <p:cNvSpPr txBox="1"/>
          <p:nvPr/>
        </p:nvSpPr>
        <p:spPr>
          <a:xfrm>
            <a:off x="2891000" y="2942025"/>
            <a:ext cx="21573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Open Sans"/>
                <a:ea typeface="Open Sans"/>
                <a:cs typeface="Open Sans"/>
                <a:sym typeface="Open Sans"/>
              </a:rPr>
              <a:t>asx54630\HotelDetailServlet.java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91" name="Google Shape;391;p53"/>
          <p:cNvCxnSpPr>
            <a:stCxn id="387" idx="3"/>
            <a:endCxn id="390" idx="1"/>
          </p:cNvCxnSpPr>
          <p:nvPr/>
        </p:nvCxnSpPr>
        <p:spPr>
          <a:xfrm>
            <a:off x="2677700" y="3106125"/>
            <a:ext cx="21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53"/>
          <p:cNvCxnSpPr>
            <a:stCxn id="390" idx="3"/>
            <a:endCxn id="380" idx="2"/>
          </p:cNvCxnSpPr>
          <p:nvPr/>
        </p:nvCxnSpPr>
        <p:spPr>
          <a:xfrm flipH="1" rot="10800000">
            <a:off x="5048300" y="2648625"/>
            <a:ext cx="1232100" cy="45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53"/>
          <p:cNvSpPr txBox="1"/>
          <p:nvPr/>
        </p:nvSpPr>
        <p:spPr>
          <a:xfrm>
            <a:off x="758600" y="4000750"/>
            <a:ext cx="14109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Open Sans"/>
                <a:ea typeface="Open Sans"/>
                <a:cs typeface="Open Sans"/>
                <a:sym typeface="Open Sans"/>
              </a:rPr>
              <a:t>fragment\header.jsp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Google Shape;394;p53"/>
          <p:cNvSpPr txBox="1"/>
          <p:nvPr/>
        </p:nvSpPr>
        <p:spPr>
          <a:xfrm>
            <a:off x="2547625" y="4000750"/>
            <a:ext cx="22959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Open Sans"/>
                <a:ea typeface="Open Sans"/>
                <a:cs typeface="Open Sans"/>
                <a:sym typeface="Open Sans"/>
              </a:rPr>
              <a:t>asx54630\H_HomepageServlet.java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95" name="Google Shape;395;p53"/>
          <p:cNvCxnSpPr>
            <a:stCxn id="393" idx="3"/>
            <a:endCxn id="394" idx="1"/>
          </p:cNvCxnSpPr>
          <p:nvPr/>
        </p:nvCxnSpPr>
        <p:spPr>
          <a:xfrm>
            <a:off x="2169500" y="4164850"/>
            <a:ext cx="3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" name="Google Shape;396;p53"/>
          <p:cNvSpPr txBox="1"/>
          <p:nvPr/>
        </p:nvSpPr>
        <p:spPr>
          <a:xfrm>
            <a:off x="2547500" y="4654000"/>
            <a:ext cx="18762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Open Sans"/>
                <a:ea typeface="Open Sans"/>
                <a:cs typeface="Open Sans"/>
                <a:sym typeface="Open Sans"/>
              </a:rPr>
              <a:t>asx54630\H_HomePage.jsp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97" name="Google Shape;397;p53"/>
          <p:cNvCxnSpPr>
            <a:stCxn id="381" idx="1"/>
            <a:endCxn id="390" idx="2"/>
          </p:cNvCxnSpPr>
          <p:nvPr/>
        </p:nvCxnSpPr>
        <p:spPr>
          <a:xfrm rot="10800000">
            <a:off x="3969700" y="3270350"/>
            <a:ext cx="3777300" cy="1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" name="Google Shape;398;p53"/>
          <p:cNvCxnSpPr>
            <a:stCxn id="390" idx="2"/>
            <a:endCxn id="389" idx="3"/>
          </p:cNvCxnSpPr>
          <p:nvPr/>
        </p:nvCxnSpPr>
        <p:spPr>
          <a:xfrm flipH="1">
            <a:off x="2439650" y="3270225"/>
            <a:ext cx="1530000" cy="32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p53"/>
          <p:cNvCxnSpPr>
            <a:stCxn id="394" idx="3"/>
            <a:endCxn id="380" idx="2"/>
          </p:cNvCxnSpPr>
          <p:nvPr/>
        </p:nvCxnSpPr>
        <p:spPr>
          <a:xfrm flipH="1" rot="10800000">
            <a:off x="4843525" y="2648650"/>
            <a:ext cx="1436700" cy="15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53"/>
          <p:cNvCxnSpPr>
            <a:stCxn id="381" idx="1"/>
            <a:endCxn id="394" idx="3"/>
          </p:cNvCxnSpPr>
          <p:nvPr/>
        </p:nvCxnSpPr>
        <p:spPr>
          <a:xfrm flipH="1">
            <a:off x="4843600" y="3439550"/>
            <a:ext cx="2903400" cy="72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53"/>
          <p:cNvCxnSpPr>
            <a:stCxn id="394" idx="2"/>
            <a:endCxn id="396" idx="0"/>
          </p:cNvCxnSpPr>
          <p:nvPr/>
        </p:nvCxnSpPr>
        <p:spPr>
          <a:xfrm flipH="1">
            <a:off x="3485575" y="4328950"/>
            <a:ext cx="210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4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餐廳</a:t>
            </a:r>
            <a:endParaRPr/>
          </a:p>
        </p:txBody>
      </p:sp>
      <p:sp>
        <p:nvSpPr>
          <p:cNvPr id="407" name="Google Shape;407;p54"/>
          <p:cNvSpPr txBox="1"/>
          <p:nvPr>
            <p:ph idx="1" type="body"/>
          </p:nvPr>
        </p:nvSpPr>
        <p:spPr>
          <a:xfrm>
            <a:off x="252775" y="979054"/>
            <a:ext cx="8520600" cy="24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一般使用者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餐廳查詢</a:t>
            </a:r>
            <a:r>
              <a:rPr lang="zh-TW"/>
              <a:t>：可地區/關鍵字查詢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訂餐</a:t>
            </a:r>
            <a:r>
              <a:rPr lang="zh-TW"/>
              <a:t>：訂位日期</a:t>
            </a:r>
            <a:r>
              <a:rPr lang="zh-TW"/>
              <a:t>(預設當日)</a:t>
            </a:r>
            <a:r>
              <a:rPr lang="zh-TW"/>
              <a:t>、時段、下訂者姓名、</a:t>
            </a:r>
            <a:r>
              <a:rPr lang="zh-TW"/>
              <a:t>下訂者</a:t>
            </a:r>
            <a:r>
              <a:rPr lang="zh-TW"/>
              <a:t>手機號碼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取消訂單</a:t>
            </a:r>
            <a:r>
              <a:rPr lang="zh-TW"/>
              <a:t>：刪除訂單</a:t>
            </a:r>
            <a:endParaRPr sz="15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餐廳業者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餐廳主頁</a:t>
            </a:r>
            <a:r>
              <a:rPr lang="zh-TW"/>
              <a:t>：餐廳業者首頁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修改餐廳基本訊息</a:t>
            </a:r>
            <a:r>
              <a:rPr lang="zh-TW"/>
              <a:t>：維護地點、菜色、圖片等訊息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查詢成立訂單</a:t>
            </a:r>
            <a:r>
              <a:rPr lang="zh-TW"/>
              <a:t>：可查詢已成立訂單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408" name="Google Shape;408;p54"/>
          <p:cNvSpPr txBox="1"/>
          <p:nvPr/>
        </p:nvSpPr>
        <p:spPr>
          <a:xfrm>
            <a:off x="281125" y="3505200"/>
            <a:ext cx="21447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iring29/Restaurant_index.jsp</a:t>
            </a:r>
            <a:endParaRPr sz="1100"/>
          </a:p>
        </p:txBody>
      </p:sp>
      <p:sp>
        <p:nvSpPr>
          <p:cNvPr id="409" name="Google Shape;409;p54"/>
          <p:cNvSpPr txBox="1"/>
          <p:nvPr/>
        </p:nvSpPr>
        <p:spPr>
          <a:xfrm>
            <a:off x="2929100" y="3521275"/>
            <a:ext cx="21447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iring29/RestaurantServlet.java</a:t>
            </a:r>
            <a:endParaRPr sz="1100"/>
          </a:p>
        </p:txBody>
      </p:sp>
      <p:sp>
        <p:nvSpPr>
          <p:cNvPr id="410" name="Google Shape;410;p54"/>
          <p:cNvSpPr txBox="1"/>
          <p:nvPr/>
        </p:nvSpPr>
        <p:spPr>
          <a:xfrm>
            <a:off x="328975" y="3925763"/>
            <a:ext cx="21447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iring29/DisplayRestaurant.jsp</a:t>
            </a:r>
            <a:endParaRPr sz="1100"/>
          </a:p>
        </p:txBody>
      </p:sp>
      <p:sp>
        <p:nvSpPr>
          <p:cNvPr id="411" name="Google Shape;411;p54"/>
          <p:cNvSpPr txBox="1"/>
          <p:nvPr/>
        </p:nvSpPr>
        <p:spPr>
          <a:xfrm>
            <a:off x="2755900" y="4595038"/>
            <a:ext cx="24393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iring29/BookRestaurantServlet.java</a:t>
            </a:r>
            <a:endParaRPr sz="1100"/>
          </a:p>
        </p:txBody>
      </p:sp>
      <p:sp>
        <p:nvSpPr>
          <p:cNvPr id="412" name="Google Shape;412;p54"/>
          <p:cNvSpPr txBox="1"/>
          <p:nvPr/>
        </p:nvSpPr>
        <p:spPr>
          <a:xfrm>
            <a:off x="5268350" y="4604188"/>
            <a:ext cx="20661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iring29/OrderListServlet.java</a:t>
            </a:r>
            <a:endParaRPr sz="1100"/>
          </a:p>
        </p:txBody>
      </p:sp>
      <p:sp>
        <p:nvSpPr>
          <p:cNvPr id="413" name="Google Shape;413;p54"/>
          <p:cNvSpPr txBox="1"/>
          <p:nvPr/>
        </p:nvSpPr>
        <p:spPr>
          <a:xfrm>
            <a:off x="6353325" y="5195100"/>
            <a:ext cx="21447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iring29/DisplayOrderList.jsp</a:t>
            </a:r>
            <a:endParaRPr sz="1100"/>
          </a:p>
        </p:txBody>
      </p:sp>
      <p:sp>
        <p:nvSpPr>
          <p:cNvPr id="414" name="Google Shape;414;p54"/>
          <p:cNvSpPr txBox="1"/>
          <p:nvPr/>
        </p:nvSpPr>
        <p:spPr>
          <a:xfrm>
            <a:off x="281125" y="5623625"/>
            <a:ext cx="19089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iring29/RestaurantHP.jsp</a:t>
            </a:r>
            <a:endParaRPr sz="1100"/>
          </a:p>
        </p:txBody>
      </p:sp>
      <p:sp>
        <p:nvSpPr>
          <p:cNvPr id="415" name="Google Shape;415;p54"/>
          <p:cNvSpPr txBox="1"/>
          <p:nvPr/>
        </p:nvSpPr>
        <p:spPr>
          <a:xfrm>
            <a:off x="913850" y="6115850"/>
            <a:ext cx="24393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iring29/Restaurant_HPServlet.java</a:t>
            </a:r>
            <a:endParaRPr sz="1100"/>
          </a:p>
        </p:txBody>
      </p:sp>
      <p:sp>
        <p:nvSpPr>
          <p:cNvPr id="416" name="Google Shape;416;p54"/>
          <p:cNvSpPr txBox="1"/>
          <p:nvPr/>
        </p:nvSpPr>
        <p:spPr>
          <a:xfrm>
            <a:off x="4296275" y="5265650"/>
            <a:ext cx="16143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iring29/Modify_Info.jsp</a:t>
            </a:r>
            <a:endParaRPr sz="1100"/>
          </a:p>
        </p:txBody>
      </p:sp>
      <p:sp>
        <p:nvSpPr>
          <p:cNvPr id="417" name="Google Shape;417;p54"/>
          <p:cNvSpPr txBox="1"/>
          <p:nvPr/>
        </p:nvSpPr>
        <p:spPr>
          <a:xfrm>
            <a:off x="4296275" y="5619150"/>
            <a:ext cx="19656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iring29/Modify_Location.jsp</a:t>
            </a:r>
            <a:endParaRPr sz="1100"/>
          </a:p>
        </p:txBody>
      </p:sp>
      <p:sp>
        <p:nvSpPr>
          <p:cNvPr id="418" name="Google Shape;418;p54"/>
          <p:cNvSpPr txBox="1"/>
          <p:nvPr/>
        </p:nvSpPr>
        <p:spPr>
          <a:xfrm>
            <a:off x="4296275" y="5972650"/>
            <a:ext cx="17322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iring29/Modify_Type.jsp</a:t>
            </a:r>
            <a:endParaRPr sz="1100"/>
          </a:p>
        </p:txBody>
      </p:sp>
      <p:sp>
        <p:nvSpPr>
          <p:cNvPr id="419" name="Google Shape;419;p54"/>
          <p:cNvSpPr txBox="1"/>
          <p:nvPr/>
        </p:nvSpPr>
        <p:spPr>
          <a:xfrm>
            <a:off x="4279025" y="6326150"/>
            <a:ext cx="16143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iring29/ModifyImg.jsp</a:t>
            </a:r>
            <a:endParaRPr sz="1100"/>
          </a:p>
        </p:txBody>
      </p:sp>
      <p:sp>
        <p:nvSpPr>
          <p:cNvPr id="420" name="Google Shape;420;p54"/>
          <p:cNvSpPr txBox="1"/>
          <p:nvPr/>
        </p:nvSpPr>
        <p:spPr>
          <a:xfrm>
            <a:off x="6709800" y="2476100"/>
            <a:ext cx="2559000" cy="10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 sz="1100"/>
              <a:t>R_OrderBean.java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 sz="1100"/>
              <a:t>RestaurantBean.java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 sz="1100"/>
              <a:t>OrderTableBean.java</a:t>
            </a:r>
            <a:endParaRPr sz="1100"/>
          </a:p>
        </p:txBody>
      </p:sp>
      <p:sp>
        <p:nvSpPr>
          <p:cNvPr id="421" name="Google Shape;421;p54"/>
          <p:cNvSpPr txBox="1"/>
          <p:nvPr/>
        </p:nvSpPr>
        <p:spPr>
          <a:xfrm>
            <a:off x="5649375" y="3532800"/>
            <a:ext cx="15267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RestaurantDAO.java</a:t>
            </a:r>
            <a:endParaRPr/>
          </a:p>
        </p:txBody>
      </p:sp>
      <p:sp>
        <p:nvSpPr>
          <p:cNvPr id="422" name="Google Shape;422;p54"/>
          <p:cNvSpPr txBox="1"/>
          <p:nvPr/>
        </p:nvSpPr>
        <p:spPr>
          <a:xfrm>
            <a:off x="8584800" y="4521125"/>
            <a:ext cx="531600" cy="10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Open Sans"/>
                <a:ea typeface="Open Sans"/>
                <a:cs typeface="Open Sans"/>
                <a:sym typeface="Open Sans"/>
              </a:rPr>
              <a:t>資料庫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23" name="Google Shape;423;p54"/>
          <p:cNvCxnSpPr/>
          <p:nvPr/>
        </p:nvCxnSpPr>
        <p:spPr>
          <a:xfrm>
            <a:off x="2335050" y="3678750"/>
            <a:ext cx="5787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54"/>
          <p:cNvCxnSpPr/>
          <p:nvPr/>
        </p:nvCxnSpPr>
        <p:spPr>
          <a:xfrm>
            <a:off x="5011650" y="3663313"/>
            <a:ext cx="5787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25" name="Google Shape;425;p54"/>
          <p:cNvCxnSpPr>
            <a:stCxn id="422" idx="0"/>
            <a:endCxn id="421" idx="3"/>
          </p:cNvCxnSpPr>
          <p:nvPr/>
        </p:nvCxnSpPr>
        <p:spPr>
          <a:xfrm rot="10800000">
            <a:off x="7176000" y="3680225"/>
            <a:ext cx="1674600" cy="8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26" name="Google Shape;426;p54"/>
          <p:cNvCxnSpPr>
            <a:stCxn id="409" idx="1"/>
            <a:endCxn id="410" idx="3"/>
          </p:cNvCxnSpPr>
          <p:nvPr/>
        </p:nvCxnSpPr>
        <p:spPr>
          <a:xfrm flipH="1">
            <a:off x="2473700" y="3668575"/>
            <a:ext cx="455400" cy="4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7" name="Google Shape;427;p54"/>
          <p:cNvSpPr txBox="1"/>
          <p:nvPr/>
        </p:nvSpPr>
        <p:spPr>
          <a:xfrm>
            <a:off x="308250" y="4452838"/>
            <a:ext cx="21447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iring29/</a:t>
            </a:r>
            <a:r>
              <a:rPr lang="zh-TW" sz="1100"/>
              <a:t>Region_Restaurant.js</a:t>
            </a:r>
            <a:r>
              <a:rPr lang="zh-TW" sz="1100">
                <a:solidFill>
                  <a:srgbClr val="695D46"/>
                </a:solidFill>
              </a:rPr>
              <a:t>p</a:t>
            </a:r>
            <a:endParaRPr sz="1100"/>
          </a:p>
        </p:txBody>
      </p:sp>
      <p:cxnSp>
        <p:nvCxnSpPr>
          <p:cNvPr id="428" name="Google Shape;428;p54"/>
          <p:cNvCxnSpPr>
            <a:stCxn id="409" idx="1"/>
            <a:endCxn id="427" idx="3"/>
          </p:cNvCxnSpPr>
          <p:nvPr/>
        </p:nvCxnSpPr>
        <p:spPr>
          <a:xfrm flipH="1">
            <a:off x="2453000" y="3668575"/>
            <a:ext cx="476100" cy="93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54"/>
          <p:cNvCxnSpPr>
            <a:endCxn id="410" idx="2"/>
          </p:cNvCxnSpPr>
          <p:nvPr/>
        </p:nvCxnSpPr>
        <p:spPr>
          <a:xfrm flipH="1" rot="10800000">
            <a:off x="1213825" y="4275563"/>
            <a:ext cx="1875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0" name="Google Shape;430;p54"/>
          <p:cNvCxnSpPr>
            <a:stCxn id="410" idx="3"/>
            <a:endCxn id="411" idx="1"/>
          </p:cNvCxnSpPr>
          <p:nvPr/>
        </p:nvCxnSpPr>
        <p:spPr>
          <a:xfrm>
            <a:off x="2473675" y="4100663"/>
            <a:ext cx="282300" cy="6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1" name="Google Shape;431;p54"/>
          <p:cNvSpPr txBox="1"/>
          <p:nvPr/>
        </p:nvSpPr>
        <p:spPr>
          <a:xfrm>
            <a:off x="4072200" y="4062725"/>
            <a:ext cx="14847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iring29/OrderList.jsp</a:t>
            </a:r>
            <a:endParaRPr sz="1100"/>
          </a:p>
        </p:txBody>
      </p:sp>
      <p:cxnSp>
        <p:nvCxnSpPr>
          <p:cNvPr id="432" name="Google Shape;432;p54"/>
          <p:cNvCxnSpPr>
            <a:stCxn id="411" idx="0"/>
            <a:endCxn id="431" idx="2"/>
          </p:cNvCxnSpPr>
          <p:nvPr/>
        </p:nvCxnSpPr>
        <p:spPr>
          <a:xfrm flipH="1" rot="10800000">
            <a:off x="3975550" y="4357438"/>
            <a:ext cx="839100" cy="2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p54"/>
          <p:cNvCxnSpPr>
            <a:stCxn id="431" idx="2"/>
            <a:endCxn id="412" idx="0"/>
          </p:cNvCxnSpPr>
          <p:nvPr/>
        </p:nvCxnSpPr>
        <p:spPr>
          <a:xfrm>
            <a:off x="4814550" y="4357325"/>
            <a:ext cx="1486800" cy="24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4" name="Google Shape;434;p54"/>
          <p:cNvSpPr txBox="1"/>
          <p:nvPr/>
        </p:nvSpPr>
        <p:spPr>
          <a:xfrm>
            <a:off x="6034225" y="4068500"/>
            <a:ext cx="17322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R_Order_ListDAO.java</a:t>
            </a:r>
            <a:endParaRPr sz="1100"/>
          </a:p>
        </p:txBody>
      </p:sp>
      <p:cxnSp>
        <p:nvCxnSpPr>
          <p:cNvPr id="435" name="Google Shape;435;p54"/>
          <p:cNvCxnSpPr>
            <a:endCxn id="434" idx="2"/>
          </p:cNvCxnSpPr>
          <p:nvPr/>
        </p:nvCxnSpPr>
        <p:spPr>
          <a:xfrm flipH="1" rot="10800000">
            <a:off x="6214225" y="4363100"/>
            <a:ext cx="686100" cy="26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54"/>
          <p:cNvCxnSpPr>
            <a:endCxn id="422" idx="1"/>
          </p:cNvCxnSpPr>
          <p:nvPr/>
        </p:nvCxnSpPr>
        <p:spPr>
          <a:xfrm>
            <a:off x="6900300" y="4357175"/>
            <a:ext cx="1684500" cy="6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37" name="Google Shape;437;p54"/>
          <p:cNvCxnSpPr>
            <a:stCxn id="434" idx="2"/>
          </p:cNvCxnSpPr>
          <p:nvPr/>
        </p:nvCxnSpPr>
        <p:spPr>
          <a:xfrm>
            <a:off x="6900325" y="4363100"/>
            <a:ext cx="921300" cy="8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38" name="Google Shape;438;p54"/>
          <p:cNvCxnSpPr>
            <a:endCxn id="415" idx="0"/>
          </p:cNvCxnSpPr>
          <p:nvPr/>
        </p:nvCxnSpPr>
        <p:spPr>
          <a:xfrm>
            <a:off x="1482500" y="5965850"/>
            <a:ext cx="651000" cy="1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39" name="Google Shape;439;p54"/>
          <p:cNvCxnSpPr>
            <a:stCxn id="415" idx="3"/>
          </p:cNvCxnSpPr>
          <p:nvPr/>
        </p:nvCxnSpPr>
        <p:spPr>
          <a:xfrm flipH="1" rot="10800000">
            <a:off x="3353150" y="5481950"/>
            <a:ext cx="941700" cy="80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40" name="Google Shape;440;p54"/>
          <p:cNvCxnSpPr>
            <a:stCxn id="415" idx="3"/>
            <a:endCxn id="417" idx="1"/>
          </p:cNvCxnSpPr>
          <p:nvPr/>
        </p:nvCxnSpPr>
        <p:spPr>
          <a:xfrm flipH="1" rot="10800000">
            <a:off x="3353150" y="5766350"/>
            <a:ext cx="943200" cy="52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41" name="Google Shape;441;p54"/>
          <p:cNvCxnSpPr>
            <a:stCxn id="415" idx="3"/>
            <a:endCxn id="418" idx="1"/>
          </p:cNvCxnSpPr>
          <p:nvPr/>
        </p:nvCxnSpPr>
        <p:spPr>
          <a:xfrm flipH="1" rot="10800000">
            <a:off x="3353150" y="6120050"/>
            <a:ext cx="943200" cy="17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42" name="Google Shape;442;p54"/>
          <p:cNvCxnSpPr>
            <a:stCxn id="415" idx="3"/>
          </p:cNvCxnSpPr>
          <p:nvPr/>
        </p:nvCxnSpPr>
        <p:spPr>
          <a:xfrm>
            <a:off x="3353150" y="6290750"/>
            <a:ext cx="936600" cy="22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443" name="Google Shape;443;p54"/>
          <p:cNvSpPr txBox="1"/>
          <p:nvPr/>
        </p:nvSpPr>
        <p:spPr>
          <a:xfrm>
            <a:off x="6822650" y="5881250"/>
            <a:ext cx="13113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ModifyDAO.java</a:t>
            </a:r>
            <a:endParaRPr sz="1100"/>
          </a:p>
        </p:txBody>
      </p:sp>
      <p:cxnSp>
        <p:nvCxnSpPr>
          <p:cNvPr id="444" name="Google Shape;444;p54"/>
          <p:cNvCxnSpPr>
            <a:stCxn id="422" idx="2"/>
            <a:endCxn id="443" idx="3"/>
          </p:cNvCxnSpPr>
          <p:nvPr/>
        </p:nvCxnSpPr>
        <p:spPr>
          <a:xfrm flipH="1">
            <a:off x="8133900" y="5557025"/>
            <a:ext cx="716700" cy="47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45" name="Google Shape;445;p54"/>
          <p:cNvCxnSpPr>
            <a:stCxn id="416" idx="3"/>
            <a:endCxn id="443" idx="1"/>
          </p:cNvCxnSpPr>
          <p:nvPr/>
        </p:nvCxnSpPr>
        <p:spPr>
          <a:xfrm>
            <a:off x="5910575" y="5412950"/>
            <a:ext cx="9120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46" name="Google Shape;446;p54"/>
          <p:cNvCxnSpPr>
            <a:stCxn id="417" idx="3"/>
            <a:endCxn id="443" idx="1"/>
          </p:cNvCxnSpPr>
          <p:nvPr/>
        </p:nvCxnSpPr>
        <p:spPr>
          <a:xfrm>
            <a:off x="6261875" y="5766450"/>
            <a:ext cx="560700" cy="2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47" name="Google Shape;447;p54"/>
          <p:cNvCxnSpPr>
            <a:stCxn id="418" idx="3"/>
            <a:endCxn id="443" idx="1"/>
          </p:cNvCxnSpPr>
          <p:nvPr/>
        </p:nvCxnSpPr>
        <p:spPr>
          <a:xfrm flipH="1" rot="10800000">
            <a:off x="6028475" y="6028450"/>
            <a:ext cx="794100" cy="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48" name="Google Shape;448;p54"/>
          <p:cNvCxnSpPr>
            <a:stCxn id="419" idx="3"/>
            <a:endCxn id="443" idx="1"/>
          </p:cNvCxnSpPr>
          <p:nvPr/>
        </p:nvCxnSpPr>
        <p:spPr>
          <a:xfrm flipH="1" rot="10800000">
            <a:off x="5893325" y="6028550"/>
            <a:ext cx="929400" cy="4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49" name="Google Shape;449;p54"/>
          <p:cNvCxnSpPr>
            <a:stCxn id="412" idx="2"/>
          </p:cNvCxnSpPr>
          <p:nvPr/>
        </p:nvCxnSpPr>
        <p:spPr>
          <a:xfrm flipH="1" rot="5400000">
            <a:off x="2679650" y="1332238"/>
            <a:ext cx="1281000" cy="5962500"/>
          </a:xfrm>
          <a:prstGeom prst="bentConnector4">
            <a:avLst>
              <a:gd fmla="val -10620" name="adj1"/>
              <a:gd fmla="val 10324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0" name="Google Shape;450;p54"/>
          <p:cNvCxnSpPr>
            <a:endCxn id="413" idx="1"/>
          </p:cNvCxnSpPr>
          <p:nvPr/>
        </p:nvCxnSpPr>
        <p:spPr>
          <a:xfrm>
            <a:off x="5274525" y="5090100"/>
            <a:ext cx="1078800" cy="2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54"/>
          <p:cNvCxnSpPr>
            <a:stCxn id="410" idx="1"/>
            <a:endCxn id="410" idx="1"/>
          </p:cNvCxnSpPr>
          <p:nvPr/>
        </p:nvCxnSpPr>
        <p:spPr>
          <a:xfrm>
            <a:off x="328975" y="4100663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54"/>
          <p:cNvCxnSpPr>
            <a:stCxn id="427" idx="1"/>
            <a:endCxn id="427" idx="1"/>
          </p:cNvCxnSpPr>
          <p:nvPr/>
        </p:nvCxnSpPr>
        <p:spPr>
          <a:xfrm>
            <a:off x="308250" y="4600138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54"/>
          <p:cNvCxnSpPr>
            <a:stCxn id="410" idx="1"/>
          </p:cNvCxnSpPr>
          <p:nvPr/>
        </p:nvCxnSpPr>
        <p:spPr>
          <a:xfrm flipH="1">
            <a:off x="145375" y="4100663"/>
            <a:ext cx="1836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54"/>
          <p:cNvCxnSpPr>
            <a:stCxn id="427" idx="1"/>
            <a:endCxn id="427" idx="1"/>
          </p:cNvCxnSpPr>
          <p:nvPr/>
        </p:nvCxnSpPr>
        <p:spPr>
          <a:xfrm>
            <a:off x="308250" y="4600138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54"/>
          <p:cNvCxnSpPr/>
          <p:nvPr/>
        </p:nvCxnSpPr>
        <p:spPr>
          <a:xfrm flipH="1">
            <a:off x="145350" y="4600138"/>
            <a:ext cx="162900" cy="1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5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交通</a:t>
            </a:r>
            <a:endParaRPr/>
          </a:p>
        </p:txBody>
      </p:sp>
      <p:sp>
        <p:nvSpPr>
          <p:cNvPr id="461" name="Google Shape;461;p55"/>
          <p:cNvSpPr txBox="1"/>
          <p:nvPr>
            <p:ph idx="1" type="body"/>
          </p:nvPr>
        </p:nvSpPr>
        <p:spPr>
          <a:xfrm>
            <a:off x="311700" y="10026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一般使用者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高鐵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列車查詢: 選填起訖站、出發日期時間作為搜尋列車之依據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訂票: 選取欲訂購張數，確認訂票資訊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交通歷史訂單: 可在此頁面看到過往訂購的交通訂單、刪除訂單</a:t>
            </a:r>
            <a:endParaRPr/>
          </a:p>
        </p:txBody>
      </p:sp>
      <p:sp>
        <p:nvSpPr>
          <p:cNvPr id="462" name="Google Shape;462;p55"/>
          <p:cNvSpPr txBox="1"/>
          <p:nvPr/>
        </p:nvSpPr>
        <p:spPr>
          <a:xfrm>
            <a:off x="435700" y="2672375"/>
            <a:ext cx="21729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innocence741</a:t>
            </a:r>
            <a:r>
              <a:rPr lang="zh-TW" sz="1100"/>
              <a:t>/ajax_traffic.jsp</a:t>
            </a:r>
            <a:endParaRPr sz="1100"/>
          </a:p>
        </p:txBody>
      </p:sp>
      <p:sp>
        <p:nvSpPr>
          <p:cNvPr id="463" name="Google Shape;463;p55"/>
          <p:cNvSpPr txBox="1"/>
          <p:nvPr/>
        </p:nvSpPr>
        <p:spPr>
          <a:xfrm>
            <a:off x="3886148" y="2672375"/>
            <a:ext cx="1285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  </a:t>
            </a:r>
            <a:r>
              <a:rPr lang="zh-TW" sz="1100"/>
              <a:t>HsrServlet.java</a:t>
            </a:r>
            <a:endParaRPr sz="1100"/>
          </a:p>
        </p:txBody>
      </p:sp>
      <p:cxnSp>
        <p:nvCxnSpPr>
          <p:cNvPr id="464" name="Google Shape;464;p55"/>
          <p:cNvCxnSpPr>
            <a:stCxn id="462" idx="3"/>
            <a:endCxn id="463" idx="1"/>
          </p:cNvCxnSpPr>
          <p:nvPr/>
        </p:nvCxnSpPr>
        <p:spPr>
          <a:xfrm>
            <a:off x="2608600" y="2847275"/>
            <a:ext cx="127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5" name="Google Shape;465;p55"/>
          <p:cNvCxnSpPr>
            <a:stCxn id="463" idx="1"/>
            <a:endCxn id="462" idx="3"/>
          </p:cNvCxnSpPr>
          <p:nvPr/>
        </p:nvCxnSpPr>
        <p:spPr>
          <a:xfrm rot="10800000">
            <a:off x="2608748" y="2847275"/>
            <a:ext cx="127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6" name="Google Shape;466;p55"/>
          <p:cNvSpPr txBox="1"/>
          <p:nvPr/>
        </p:nvSpPr>
        <p:spPr>
          <a:xfrm>
            <a:off x="195950" y="3553475"/>
            <a:ext cx="23829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innocence741/</a:t>
            </a:r>
            <a:r>
              <a:rPr lang="zh-TW" sz="1100"/>
              <a:t>orderHSRticket</a:t>
            </a:r>
            <a:r>
              <a:rPr lang="zh-TW" sz="1100"/>
              <a:t>.jsp</a:t>
            </a:r>
            <a:endParaRPr sz="1100"/>
          </a:p>
        </p:txBody>
      </p:sp>
      <p:cxnSp>
        <p:nvCxnSpPr>
          <p:cNvPr id="467" name="Google Shape;467;p55"/>
          <p:cNvCxnSpPr>
            <a:stCxn id="462" idx="2"/>
            <a:endCxn id="466" idx="0"/>
          </p:cNvCxnSpPr>
          <p:nvPr/>
        </p:nvCxnSpPr>
        <p:spPr>
          <a:xfrm flipH="1">
            <a:off x="1387450" y="3022175"/>
            <a:ext cx="134700" cy="53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8" name="Google Shape;468;p55"/>
          <p:cNvSpPr txBox="1"/>
          <p:nvPr/>
        </p:nvSpPr>
        <p:spPr>
          <a:xfrm>
            <a:off x="3128700" y="3553475"/>
            <a:ext cx="19773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orderHSRticketSrevlet.java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cxnSp>
        <p:nvCxnSpPr>
          <p:cNvPr id="469" name="Google Shape;469;p55"/>
          <p:cNvCxnSpPr>
            <a:stCxn id="466" idx="3"/>
            <a:endCxn id="468" idx="1"/>
          </p:cNvCxnSpPr>
          <p:nvPr/>
        </p:nvCxnSpPr>
        <p:spPr>
          <a:xfrm>
            <a:off x="2578850" y="3728375"/>
            <a:ext cx="54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55"/>
          <p:cNvCxnSpPr>
            <a:stCxn id="468" idx="1"/>
            <a:endCxn id="466" idx="3"/>
          </p:cNvCxnSpPr>
          <p:nvPr/>
        </p:nvCxnSpPr>
        <p:spPr>
          <a:xfrm rot="10800000">
            <a:off x="2578800" y="3728375"/>
            <a:ext cx="54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1" name="Google Shape;471;p55"/>
          <p:cNvSpPr txBox="1"/>
          <p:nvPr/>
        </p:nvSpPr>
        <p:spPr>
          <a:xfrm>
            <a:off x="3128700" y="3963025"/>
            <a:ext cx="15576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T_OrderServlet</a:t>
            </a:r>
            <a:r>
              <a:rPr lang="zh-TW" sz="1100"/>
              <a:t>.java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cxnSp>
        <p:nvCxnSpPr>
          <p:cNvPr id="472" name="Google Shape;472;p55"/>
          <p:cNvCxnSpPr>
            <a:stCxn id="466" idx="3"/>
            <a:endCxn id="471" idx="1"/>
          </p:cNvCxnSpPr>
          <p:nvPr/>
        </p:nvCxnSpPr>
        <p:spPr>
          <a:xfrm>
            <a:off x="2578850" y="3728375"/>
            <a:ext cx="549900" cy="40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55"/>
          <p:cNvCxnSpPr>
            <a:stCxn id="471" idx="1"/>
            <a:endCxn id="466" idx="3"/>
          </p:cNvCxnSpPr>
          <p:nvPr/>
        </p:nvCxnSpPr>
        <p:spPr>
          <a:xfrm rot="10800000">
            <a:off x="2578800" y="3728425"/>
            <a:ext cx="549900" cy="40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4" name="Google Shape;474;p55"/>
          <p:cNvSpPr txBox="1"/>
          <p:nvPr/>
        </p:nvSpPr>
        <p:spPr>
          <a:xfrm>
            <a:off x="7926025" y="3022175"/>
            <a:ext cx="7857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>
                <a:latin typeface="Open Sans"/>
                <a:ea typeface="Open Sans"/>
                <a:cs typeface="Open Sans"/>
                <a:sym typeface="Open Sans"/>
              </a:rPr>
              <a:t>資料庫</a:t>
            </a:r>
            <a:endParaRPr sz="3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5" name="Google Shape;475;p55"/>
          <p:cNvSpPr txBox="1"/>
          <p:nvPr/>
        </p:nvSpPr>
        <p:spPr>
          <a:xfrm>
            <a:off x="6198619" y="2672375"/>
            <a:ext cx="11664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HsrDAO.java</a:t>
            </a:r>
            <a:endParaRPr sz="1100"/>
          </a:p>
        </p:txBody>
      </p:sp>
      <p:cxnSp>
        <p:nvCxnSpPr>
          <p:cNvPr id="476" name="Google Shape;476;p55"/>
          <p:cNvCxnSpPr>
            <a:stCxn id="463" idx="3"/>
            <a:endCxn id="475" idx="1"/>
          </p:cNvCxnSpPr>
          <p:nvPr/>
        </p:nvCxnSpPr>
        <p:spPr>
          <a:xfrm>
            <a:off x="5171948" y="2847275"/>
            <a:ext cx="102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7" name="Google Shape;477;p55"/>
          <p:cNvCxnSpPr>
            <a:stCxn id="475" idx="1"/>
            <a:endCxn id="463" idx="3"/>
          </p:cNvCxnSpPr>
          <p:nvPr/>
        </p:nvCxnSpPr>
        <p:spPr>
          <a:xfrm rot="10800000">
            <a:off x="5172019" y="2847275"/>
            <a:ext cx="102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8" name="Google Shape;478;p55"/>
          <p:cNvCxnSpPr>
            <a:stCxn id="475" idx="3"/>
          </p:cNvCxnSpPr>
          <p:nvPr/>
        </p:nvCxnSpPr>
        <p:spPr>
          <a:xfrm>
            <a:off x="7365019" y="2847275"/>
            <a:ext cx="564600" cy="2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9" name="Google Shape;479;p55"/>
          <p:cNvCxnSpPr>
            <a:endCxn id="475" idx="3"/>
          </p:cNvCxnSpPr>
          <p:nvPr/>
        </p:nvCxnSpPr>
        <p:spPr>
          <a:xfrm rot="10800000">
            <a:off x="7365019" y="2847275"/>
            <a:ext cx="521700" cy="19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" name="Google Shape;480;p55"/>
          <p:cNvSpPr txBox="1"/>
          <p:nvPr/>
        </p:nvSpPr>
        <p:spPr>
          <a:xfrm>
            <a:off x="5443825" y="3758275"/>
            <a:ext cx="16329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T_Order_ListDAO</a:t>
            </a:r>
            <a:r>
              <a:rPr lang="zh-TW" sz="1100"/>
              <a:t>.java</a:t>
            </a:r>
            <a:endParaRPr sz="1100"/>
          </a:p>
        </p:txBody>
      </p:sp>
      <p:cxnSp>
        <p:nvCxnSpPr>
          <p:cNvPr id="481" name="Google Shape;481;p55"/>
          <p:cNvCxnSpPr>
            <a:stCxn id="468" idx="3"/>
            <a:endCxn id="480" idx="1"/>
          </p:cNvCxnSpPr>
          <p:nvPr/>
        </p:nvCxnSpPr>
        <p:spPr>
          <a:xfrm>
            <a:off x="5106000" y="3728375"/>
            <a:ext cx="337800" cy="20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2" name="Google Shape;482;p55"/>
          <p:cNvCxnSpPr>
            <a:stCxn id="480" idx="1"/>
            <a:endCxn id="468" idx="3"/>
          </p:cNvCxnSpPr>
          <p:nvPr/>
        </p:nvCxnSpPr>
        <p:spPr>
          <a:xfrm rot="10800000">
            <a:off x="5106025" y="3728275"/>
            <a:ext cx="337800" cy="20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3" name="Google Shape;483;p55"/>
          <p:cNvCxnSpPr>
            <a:endCxn id="480" idx="1"/>
          </p:cNvCxnSpPr>
          <p:nvPr/>
        </p:nvCxnSpPr>
        <p:spPr>
          <a:xfrm flipH="1" rot="10800000">
            <a:off x="4686325" y="3933175"/>
            <a:ext cx="757500" cy="22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4" name="Google Shape;484;p55"/>
          <p:cNvCxnSpPr>
            <a:endCxn id="471" idx="3"/>
          </p:cNvCxnSpPr>
          <p:nvPr/>
        </p:nvCxnSpPr>
        <p:spPr>
          <a:xfrm flipH="1">
            <a:off x="4686300" y="3957625"/>
            <a:ext cx="728700" cy="1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5" name="Google Shape;485;p55"/>
          <p:cNvCxnSpPr>
            <a:stCxn id="480" idx="3"/>
            <a:endCxn id="474" idx="1"/>
          </p:cNvCxnSpPr>
          <p:nvPr/>
        </p:nvCxnSpPr>
        <p:spPr>
          <a:xfrm flipH="1" rot="10800000">
            <a:off x="7076725" y="3907975"/>
            <a:ext cx="849300" cy="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6" name="Google Shape;486;p55"/>
          <p:cNvCxnSpPr>
            <a:stCxn id="474" idx="1"/>
            <a:endCxn id="480" idx="3"/>
          </p:cNvCxnSpPr>
          <p:nvPr/>
        </p:nvCxnSpPr>
        <p:spPr>
          <a:xfrm flipH="1">
            <a:off x="7076725" y="3908075"/>
            <a:ext cx="849300" cy="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7" name="Google Shape;487;p55"/>
          <p:cNvSpPr txBox="1"/>
          <p:nvPr/>
        </p:nvSpPr>
        <p:spPr>
          <a:xfrm>
            <a:off x="2307300" y="4722550"/>
            <a:ext cx="22647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innocence741/successPage.jsp</a:t>
            </a:r>
            <a:endParaRPr sz="1100"/>
          </a:p>
        </p:txBody>
      </p:sp>
      <p:sp>
        <p:nvSpPr>
          <p:cNvPr id="488" name="Google Shape;488;p55"/>
          <p:cNvSpPr txBox="1"/>
          <p:nvPr/>
        </p:nvSpPr>
        <p:spPr>
          <a:xfrm>
            <a:off x="314200" y="4722550"/>
            <a:ext cx="22647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innocence741/failPage.jsp</a:t>
            </a:r>
            <a:endParaRPr sz="1100"/>
          </a:p>
        </p:txBody>
      </p:sp>
      <p:cxnSp>
        <p:nvCxnSpPr>
          <p:cNvPr id="489" name="Google Shape;489;p55"/>
          <p:cNvCxnSpPr>
            <a:stCxn id="466" idx="2"/>
            <a:endCxn id="488" idx="0"/>
          </p:cNvCxnSpPr>
          <p:nvPr/>
        </p:nvCxnSpPr>
        <p:spPr>
          <a:xfrm>
            <a:off x="1387400" y="3903275"/>
            <a:ext cx="59100" cy="8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0" name="Google Shape;490;p55"/>
          <p:cNvCxnSpPr>
            <a:stCxn id="466" idx="2"/>
            <a:endCxn id="487" idx="0"/>
          </p:cNvCxnSpPr>
          <p:nvPr/>
        </p:nvCxnSpPr>
        <p:spPr>
          <a:xfrm>
            <a:off x="1387400" y="3903275"/>
            <a:ext cx="2052300" cy="8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1" name="Google Shape;491;p55"/>
          <p:cNvCxnSpPr>
            <a:stCxn id="488" idx="1"/>
            <a:endCxn id="462" idx="1"/>
          </p:cNvCxnSpPr>
          <p:nvPr/>
        </p:nvCxnSpPr>
        <p:spPr>
          <a:xfrm flipH="1" rot="10800000">
            <a:off x="314200" y="2847250"/>
            <a:ext cx="121500" cy="2050200"/>
          </a:xfrm>
          <a:prstGeom prst="bentConnector3">
            <a:avLst>
              <a:gd fmla="val -195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55"/>
          <p:cNvCxnSpPr>
            <a:endCxn id="462" idx="1"/>
          </p:cNvCxnSpPr>
          <p:nvPr/>
        </p:nvCxnSpPr>
        <p:spPr>
          <a:xfrm flipH="1" rot="10800000">
            <a:off x="100000" y="2847275"/>
            <a:ext cx="3357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3" name="Google Shape;493;p55"/>
          <p:cNvSpPr txBox="1"/>
          <p:nvPr/>
        </p:nvSpPr>
        <p:spPr>
          <a:xfrm>
            <a:off x="1621300" y="5482075"/>
            <a:ext cx="22647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innocence741/show_T_Order.jsp</a:t>
            </a:r>
            <a:endParaRPr sz="1100"/>
          </a:p>
        </p:txBody>
      </p:sp>
      <p:cxnSp>
        <p:nvCxnSpPr>
          <p:cNvPr id="494" name="Google Shape;494;p55"/>
          <p:cNvCxnSpPr>
            <a:stCxn id="487" idx="2"/>
            <a:endCxn id="493" idx="0"/>
          </p:cNvCxnSpPr>
          <p:nvPr/>
        </p:nvCxnSpPr>
        <p:spPr>
          <a:xfrm flipH="1">
            <a:off x="2753550" y="5072350"/>
            <a:ext cx="686100" cy="40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5" name="Google Shape;495;p55"/>
          <p:cNvSpPr txBox="1"/>
          <p:nvPr/>
        </p:nvSpPr>
        <p:spPr>
          <a:xfrm>
            <a:off x="4256500" y="5482075"/>
            <a:ext cx="23346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ShowHistricalT_OrderServlet</a:t>
            </a:r>
            <a:r>
              <a:rPr lang="zh-TW" sz="1100"/>
              <a:t>.java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cxnSp>
        <p:nvCxnSpPr>
          <p:cNvPr id="496" name="Google Shape;496;p55"/>
          <p:cNvCxnSpPr>
            <a:stCxn id="493" idx="3"/>
            <a:endCxn id="495" idx="1"/>
          </p:cNvCxnSpPr>
          <p:nvPr/>
        </p:nvCxnSpPr>
        <p:spPr>
          <a:xfrm>
            <a:off x="3886000" y="5656975"/>
            <a:ext cx="37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7" name="Google Shape;497;p55"/>
          <p:cNvCxnSpPr>
            <a:stCxn id="495" idx="1"/>
            <a:endCxn id="493" idx="3"/>
          </p:cNvCxnSpPr>
          <p:nvPr/>
        </p:nvCxnSpPr>
        <p:spPr>
          <a:xfrm rot="10800000">
            <a:off x="3886000" y="5656975"/>
            <a:ext cx="37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8" name="Google Shape;498;p55"/>
          <p:cNvSpPr txBox="1"/>
          <p:nvPr/>
        </p:nvSpPr>
        <p:spPr>
          <a:xfrm>
            <a:off x="4256500" y="5907625"/>
            <a:ext cx="21729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cancelT_Order_ListServlet</a:t>
            </a:r>
            <a:r>
              <a:rPr lang="zh-TW" sz="1100"/>
              <a:t>.java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99" name="Google Shape;499;p55"/>
          <p:cNvSpPr txBox="1"/>
          <p:nvPr/>
        </p:nvSpPr>
        <p:spPr>
          <a:xfrm>
            <a:off x="7076725" y="5656975"/>
            <a:ext cx="16329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T_Order_ListDAO.java</a:t>
            </a:r>
            <a:endParaRPr sz="1100"/>
          </a:p>
        </p:txBody>
      </p:sp>
      <p:cxnSp>
        <p:nvCxnSpPr>
          <p:cNvPr id="500" name="Google Shape;500;p55"/>
          <p:cNvCxnSpPr>
            <a:stCxn id="495" idx="3"/>
            <a:endCxn id="499" idx="1"/>
          </p:cNvCxnSpPr>
          <p:nvPr/>
        </p:nvCxnSpPr>
        <p:spPr>
          <a:xfrm>
            <a:off x="6591100" y="5656975"/>
            <a:ext cx="485700" cy="17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1" name="Google Shape;501;p55"/>
          <p:cNvCxnSpPr>
            <a:stCxn id="499" idx="1"/>
            <a:endCxn id="495" idx="3"/>
          </p:cNvCxnSpPr>
          <p:nvPr/>
        </p:nvCxnSpPr>
        <p:spPr>
          <a:xfrm rot="10800000">
            <a:off x="6591025" y="5656975"/>
            <a:ext cx="485700" cy="17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2" name="Google Shape;502;p55"/>
          <p:cNvCxnSpPr>
            <a:stCxn id="498" idx="3"/>
            <a:endCxn id="499" idx="1"/>
          </p:cNvCxnSpPr>
          <p:nvPr/>
        </p:nvCxnSpPr>
        <p:spPr>
          <a:xfrm flipH="1" rot="10800000">
            <a:off x="6429400" y="5832025"/>
            <a:ext cx="647400" cy="2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55"/>
          <p:cNvCxnSpPr>
            <a:stCxn id="499" idx="1"/>
            <a:endCxn id="498" idx="3"/>
          </p:cNvCxnSpPr>
          <p:nvPr/>
        </p:nvCxnSpPr>
        <p:spPr>
          <a:xfrm flipH="1">
            <a:off x="6429325" y="5831875"/>
            <a:ext cx="647400" cy="2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4" name="Google Shape;504;p55"/>
          <p:cNvCxnSpPr>
            <a:stCxn id="499" idx="0"/>
            <a:endCxn id="474" idx="2"/>
          </p:cNvCxnSpPr>
          <p:nvPr/>
        </p:nvCxnSpPr>
        <p:spPr>
          <a:xfrm flipH="1" rot="10800000">
            <a:off x="7893175" y="4793875"/>
            <a:ext cx="425700" cy="86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" name="Google Shape;505;p55"/>
          <p:cNvCxnSpPr>
            <a:stCxn id="474" idx="2"/>
            <a:endCxn id="499" idx="0"/>
          </p:cNvCxnSpPr>
          <p:nvPr/>
        </p:nvCxnSpPr>
        <p:spPr>
          <a:xfrm flipH="1">
            <a:off x="7893175" y="4793975"/>
            <a:ext cx="425700" cy="86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6" name="Google Shape;506;p55"/>
          <p:cNvCxnSpPr>
            <a:stCxn id="498" idx="1"/>
            <a:endCxn id="493" idx="3"/>
          </p:cNvCxnSpPr>
          <p:nvPr/>
        </p:nvCxnSpPr>
        <p:spPr>
          <a:xfrm rot="10800000">
            <a:off x="3886000" y="5657125"/>
            <a:ext cx="370500" cy="42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7" name="Google Shape;507;p55"/>
          <p:cNvCxnSpPr>
            <a:stCxn id="493" idx="3"/>
            <a:endCxn id="498" idx="1"/>
          </p:cNvCxnSpPr>
          <p:nvPr/>
        </p:nvCxnSpPr>
        <p:spPr>
          <a:xfrm>
            <a:off x="3886000" y="5656975"/>
            <a:ext cx="370500" cy="42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6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論壇</a:t>
            </a:r>
            <a:endParaRPr/>
          </a:p>
        </p:txBody>
      </p:sp>
      <p:sp>
        <p:nvSpPr>
          <p:cNvPr id="513" name="Google Shape;513;p56"/>
          <p:cNvSpPr txBox="1"/>
          <p:nvPr>
            <p:ph idx="1" type="body"/>
          </p:nvPr>
        </p:nvSpPr>
        <p:spPr>
          <a:xfrm>
            <a:off x="311700" y="10026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4" name="Google Shape;51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00" y="1492825"/>
            <a:ext cx="9044000" cy="383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7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景點 + 行程安排+線上客服對話</a:t>
            </a:r>
            <a:endParaRPr/>
          </a:p>
        </p:txBody>
      </p:sp>
      <p:pic>
        <p:nvPicPr>
          <p:cNvPr id="520" name="Google Shape;5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0792"/>
            <a:ext cx="8839204" cy="3306069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7"/>
          <p:cNvSpPr txBox="1"/>
          <p:nvPr/>
        </p:nvSpPr>
        <p:spPr>
          <a:xfrm>
            <a:off x="738200" y="4486275"/>
            <a:ext cx="7934400" cy="19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景點查詢清單、詳細頁面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旅遊行程規劃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推薦行程、自定義行程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租車清單、餐廳清單、旅館清單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線上客服對話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8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缺口</a:t>
            </a:r>
            <a:endParaRPr/>
          </a:p>
        </p:txBody>
      </p:sp>
      <p:sp>
        <p:nvSpPr>
          <p:cNvPr id="527" name="Google Shape;527;p58"/>
          <p:cNvSpPr txBox="1"/>
          <p:nvPr>
            <p:ph idx="1" type="body"/>
          </p:nvPr>
        </p:nvSpPr>
        <p:spPr>
          <a:xfrm>
            <a:off x="311700" y="1002623"/>
            <a:ext cx="8520600" cy="52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●"/>
            </a:pPr>
            <a:r>
              <a:rPr lang="zh-TW" sz="16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高之軒 (</a:t>
            </a:r>
            <a:r>
              <a:rPr lang="zh-TW" sz="15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登入 註冊</a:t>
            </a:r>
            <a:r>
              <a:rPr lang="zh-TW" sz="16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160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註冊帳號檢查、登入後返回登入前頁面、管理員頁面、發送驗證email、登入log</a:t>
            </a:r>
            <a:endParaRPr sz="150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●"/>
            </a:pPr>
            <a:r>
              <a:rPr lang="zh-TW" sz="16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黃柏澔 (旅宿)</a:t>
            </a:r>
            <a:endParaRPr sz="160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訂單系統</a:t>
            </a:r>
            <a:endParaRPr sz="150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●"/>
            </a:pPr>
            <a:r>
              <a:rPr lang="zh-TW" sz="16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鍾佳伶 (餐廳)</a:t>
            </a:r>
            <a:endParaRPr sz="160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一次訂多筆、餐廳訂位數的控制、評分機制...</a:t>
            </a:r>
            <a:endParaRPr sz="150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●"/>
            </a:pPr>
            <a:r>
              <a:rPr lang="zh-TW" sz="16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王柏翔 (交通)</a:t>
            </a:r>
            <a:endParaRPr sz="160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商業邏輯、多筆訂單下訂、CSS美化排版</a:t>
            </a:r>
            <a:endParaRPr sz="150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●"/>
            </a:pPr>
            <a:r>
              <a:rPr lang="zh-TW" sz="16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陳宇河 (論壇)</a:t>
            </a:r>
            <a:br>
              <a:rPr lang="zh-TW" sz="16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</a:br>
            <a:br>
              <a:rPr lang="zh-TW" sz="16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16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	文章編輯畫面串接使用者session</a:t>
            </a:r>
            <a:br>
              <a:rPr lang="zh-TW" sz="16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</a:br>
            <a:endParaRPr sz="150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●"/>
            </a:pPr>
            <a:r>
              <a:rPr lang="zh-TW" sz="16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謝詠嘉 (景點、行程、客服)</a:t>
            </a:r>
            <a:endParaRPr sz="160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		全文搜索</a:t>
            </a:r>
            <a:endParaRPr sz="160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網頁操作-高之軒 (登</a:t>
            </a:r>
            <a:r>
              <a:rPr lang="zh-TW"/>
              <a:t>入 </a:t>
            </a:r>
            <a:r>
              <a:rPr lang="zh-TW"/>
              <a:t>註冊)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-57150" y="1155583"/>
            <a:ext cx="8520600" cy="440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5935"/>
            <a:ext cx="9143998" cy="3489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網頁操作-高之軒 (註冊)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6567"/>
            <a:ext cx="6850819" cy="5016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網頁操作-高之軒 (登入)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36572"/>
            <a:ext cx="9144001" cy="5153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網頁操作-高之軒 (個人頁面)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6772"/>
            <a:ext cx="9144002" cy="4887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</a:t>
            </a:r>
            <a:r>
              <a:rPr lang="zh-TW"/>
              <a:t>頁操作- 黃柏澔 (旅宿)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078833"/>
            <a:ext cx="8520600" cy="440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5297"/>
            <a:ext cx="9143999" cy="420740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/>
          <p:nvPr/>
        </p:nvSpPr>
        <p:spPr>
          <a:xfrm>
            <a:off x="2079650" y="1209100"/>
            <a:ext cx="590100" cy="841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2756750" y="976950"/>
            <a:ext cx="20991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點選進入查詢旅館業面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